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
      <p:font typeface="Maven Pro SemiBold"/>
      <p:regular r:id="rId30"/>
      <p:bold r:id="rId31"/>
    </p:embeddedFont>
    <p:embeddedFont>
      <p:font typeface="Nunito"/>
      <p:regular r:id="rId32"/>
      <p:bold r:id="rId33"/>
      <p:italic r:id="rId34"/>
      <p:boldItalic r:id="rId35"/>
    </p:embeddedFont>
    <p:embeddedFont>
      <p:font typeface="Maven Pro"/>
      <p:regular r:id="rId36"/>
      <p:bold r:id="rId37"/>
    </p:embeddedFont>
    <p:embeddedFont>
      <p:font typeface="Maven Pro Medium"/>
      <p:regular r:id="rId38"/>
      <p:bold r:id="rId39"/>
    </p:embeddedFont>
    <p:embeddedFont>
      <p:font typeface="Maven Pro ExtraBold"/>
      <p:bold r:id="rId40"/>
    </p:embeddedFont>
    <p:embeddedFont>
      <p:font typeface="Nunito Medium"/>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EE9404E-C272-455B-896D-BF442ADE7B1E}">
  <a:tblStyle styleId="{AEE9404E-C272-455B-896D-BF442ADE7B1E}"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avenProExtraBold-bold.fntdata"/><Relationship Id="rId20" Type="http://schemas.openxmlformats.org/officeDocument/2006/relationships/slide" Target="slides/slide14.xml"/><Relationship Id="rId42" Type="http://schemas.openxmlformats.org/officeDocument/2006/relationships/font" Target="fonts/NunitoMedium-bold.fntdata"/><Relationship Id="rId41" Type="http://schemas.openxmlformats.org/officeDocument/2006/relationships/font" Target="fonts/NunitoMedium-regular.fntdata"/><Relationship Id="rId22" Type="http://schemas.openxmlformats.org/officeDocument/2006/relationships/slide" Target="slides/slide16.xml"/><Relationship Id="rId44" Type="http://schemas.openxmlformats.org/officeDocument/2006/relationships/font" Target="fonts/NunitoMedium-boldItalic.fntdata"/><Relationship Id="rId21" Type="http://schemas.openxmlformats.org/officeDocument/2006/relationships/slide" Target="slides/slide15.xml"/><Relationship Id="rId43" Type="http://schemas.openxmlformats.org/officeDocument/2006/relationships/font" Target="fonts/NunitoMedium-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avenProSemiBold-bold.fntdata"/><Relationship Id="rId30" Type="http://schemas.openxmlformats.org/officeDocument/2006/relationships/font" Target="fonts/MavenProSemiBold-regular.fntdata"/><Relationship Id="rId11" Type="http://schemas.openxmlformats.org/officeDocument/2006/relationships/slide" Target="slides/slide5.xml"/><Relationship Id="rId33" Type="http://schemas.openxmlformats.org/officeDocument/2006/relationships/font" Target="fonts/Nunito-bold.fntdata"/><Relationship Id="rId10" Type="http://schemas.openxmlformats.org/officeDocument/2006/relationships/slide" Target="slides/slide4.xml"/><Relationship Id="rId32" Type="http://schemas.openxmlformats.org/officeDocument/2006/relationships/font" Target="fonts/Nunito-regular.fntdata"/><Relationship Id="rId13" Type="http://schemas.openxmlformats.org/officeDocument/2006/relationships/slide" Target="slides/slide7.xml"/><Relationship Id="rId35" Type="http://schemas.openxmlformats.org/officeDocument/2006/relationships/font" Target="fonts/Nunito-boldItalic.fntdata"/><Relationship Id="rId12" Type="http://schemas.openxmlformats.org/officeDocument/2006/relationships/slide" Target="slides/slide6.xml"/><Relationship Id="rId34" Type="http://schemas.openxmlformats.org/officeDocument/2006/relationships/font" Target="fonts/Nunito-italic.fntdata"/><Relationship Id="rId15" Type="http://schemas.openxmlformats.org/officeDocument/2006/relationships/slide" Target="slides/slide9.xml"/><Relationship Id="rId37" Type="http://schemas.openxmlformats.org/officeDocument/2006/relationships/font" Target="fonts/MavenPro-bold.fntdata"/><Relationship Id="rId14" Type="http://schemas.openxmlformats.org/officeDocument/2006/relationships/slide" Target="slides/slide8.xml"/><Relationship Id="rId36" Type="http://schemas.openxmlformats.org/officeDocument/2006/relationships/font" Target="fonts/MavenPro-regular.fntdata"/><Relationship Id="rId17" Type="http://schemas.openxmlformats.org/officeDocument/2006/relationships/slide" Target="slides/slide11.xml"/><Relationship Id="rId39" Type="http://schemas.openxmlformats.org/officeDocument/2006/relationships/font" Target="fonts/MavenProMedium-bold.fntdata"/><Relationship Id="rId16" Type="http://schemas.openxmlformats.org/officeDocument/2006/relationships/slide" Target="slides/slide10.xml"/><Relationship Id="rId38" Type="http://schemas.openxmlformats.org/officeDocument/2006/relationships/font" Target="fonts/MavenProMedium-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c6f980f91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c6f980f9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892df86e0_0_4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a892df86e0_0_4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a892df86e0_0_3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a892df86e0_0_3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892df86e0_0_4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892df86e0_0_4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a892df86e0_0_4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a892df86e0_0_4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6f980f91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6f980f9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a892df86e0_0_3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892df86e0_0_3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a892df86e0_0_3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a892df86e0_0_3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a892df86e0_0_4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a892df86e0_0_4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a892df86e0_0_4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a892df86e0_0_4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6f980f91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6f980f9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892df86e0_0_4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a892df86e0_0_4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892df86e0_0_4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892df86e0_0_4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6f980f91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6f980f9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892df86e0_0_3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892df86e0_0_3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762975" y="436913"/>
            <a:ext cx="4255500" cy="1872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Business Data Management Project</a:t>
            </a:r>
            <a:endParaRPr/>
          </a:p>
        </p:txBody>
      </p:sp>
      <p:sp>
        <p:nvSpPr>
          <p:cNvPr id="86" name="Google Shape;86;p13"/>
          <p:cNvSpPr txBox="1"/>
          <p:nvPr>
            <p:ph idx="1" type="subTitle"/>
          </p:nvPr>
        </p:nvSpPr>
        <p:spPr>
          <a:xfrm>
            <a:off x="762975" y="243685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Maven Pro SemiBold"/>
                <a:ea typeface="Maven Pro SemiBold"/>
                <a:cs typeface="Maven Pro SemiBold"/>
                <a:sym typeface="Maven Pro SemiBold"/>
              </a:rPr>
              <a:t>December 20, 2023</a:t>
            </a:r>
            <a:endParaRPr>
              <a:latin typeface="Maven Pro SemiBold"/>
              <a:ea typeface="Maven Pro SemiBold"/>
              <a:cs typeface="Maven Pro SemiBold"/>
              <a:sym typeface="Maven Pro SemiBold"/>
            </a:endParaRPr>
          </a:p>
        </p:txBody>
      </p:sp>
      <p:sp>
        <p:nvSpPr>
          <p:cNvPr id="87" name="Google Shape;87;p13"/>
          <p:cNvSpPr txBox="1"/>
          <p:nvPr/>
        </p:nvSpPr>
        <p:spPr>
          <a:xfrm>
            <a:off x="762975" y="3016325"/>
            <a:ext cx="4969200" cy="173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Maven Pro Medium"/>
                <a:ea typeface="Maven Pro Medium"/>
                <a:cs typeface="Maven Pro Medium"/>
                <a:sym typeface="Maven Pro Medium"/>
              </a:rPr>
              <a:t>Under the Guidance of Professor Meng, Qu</a:t>
            </a:r>
            <a:endParaRPr sz="1500">
              <a:solidFill>
                <a:schemeClr val="lt1"/>
              </a:solidFill>
              <a:latin typeface="Maven Pro Medium"/>
              <a:ea typeface="Maven Pro Medium"/>
              <a:cs typeface="Maven Pro Medium"/>
              <a:sym typeface="Maven Pro Medium"/>
            </a:endParaRPr>
          </a:p>
          <a:p>
            <a:pPr indent="0" lvl="0" marL="0" rtl="0" algn="l">
              <a:spcBef>
                <a:spcPts val="0"/>
              </a:spcBef>
              <a:spcAft>
                <a:spcPts val="0"/>
              </a:spcAft>
              <a:buNone/>
            </a:pPr>
            <a:r>
              <a:t/>
            </a:r>
            <a:endParaRPr sz="1300">
              <a:solidFill>
                <a:schemeClr val="dk2"/>
              </a:solidFill>
              <a:latin typeface="Maven Pro Medium"/>
              <a:ea typeface="Maven Pro Medium"/>
              <a:cs typeface="Maven Pro Medium"/>
              <a:sym typeface="Maven Pro Medium"/>
            </a:endParaRPr>
          </a:p>
          <a:p>
            <a:pPr indent="0" lvl="0" marL="0" rtl="0" algn="l">
              <a:spcBef>
                <a:spcPts val="0"/>
              </a:spcBef>
              <a:spcAft>
                <a:spcPts val="0"/>
              </a:spcAft>
              <a:buNone/>
            </a:pPr>
            <a:r>
              <a:rPr lang="en" sz="1500">
                <a:solidFill>
                  <a:schemeClr val="lt1"/>
                </a:solidFill>
                <a:latin typeface="Maven Pro Medium"/>
                <a:ea typeface="Maven Pro Medium"/>
                <a:cs typeface="Maven Pro Medium"/>
                <a:sym typeface="Maven Pro Medium"/>
              </a:rPr>
              <a:t>Members:</a:t>
            </a:r>
            <a:endParaRPr sz="1500">
              <a:solidFill>
                <a:schemeClr val="lt1"/>
              </a:solidFill>
              <a:latin typeface="Maven Pro Medium"/>
              <a:ea typeface="Maven Pro Medium"/>
              <a:cs typeface="Maven Pro Medium"/>
              <a:sym typeface="Maven Pro Medium"/>
            </a:endParaRPr>
          </a:p>
          <a:p>
            <a:pPr indent="-323850" lvl="0" marL="457200" rtl="0" algn="l">
              <a:spcBef>
                <a:spcPts val="0"/>
              </a:spcBef>
              <a:spcAft>
                <a:spcPts val="0"/>
              </a:spcAft>
              <a:buClr>
                <a:schemeClr val="lt1"/>
              </a:buClr>
              <a:buSzPts val="1500"/>
              <a:buFont typeface="Maven Pro Medium"/>
              <a:buAutoNum type="arabicPeriod"/>
            </a:pPr>
            <a:r>
              <a:rPr lang="en" sz="1500">
                <a:solidFill>
                  <a:schemeClr val="lt1"/>
                </a:solidFill>
                <a:latin typeface="Maven Pro Medium"/>
                <a:ea typeface="Maven Pro Medium"/>
                <a:cs typeface="Maven Pro Medium"/>
                <a:sym typeface="Maven Pro Medium"/>
              </a:rPr>
              <a:t>Deviprasad Saka</a:t>
            </a:r>
            <a:endParaRPr sz="1500">
              <a:solidFill>
                <a:schemeClr val="lt1"/>
              </a:solidFill>
              <a:latin typeface="Maven Pro Medium"/>
              <a:ea typeface="Maven Pro Medium"/>
              <a:cs typeface="Maven Pro Medium"/>
              <a:sym typeface="Maven Pro Medium"/>
            </a:endParaRPr>
          </a:p>
          <a:p>
            <a:pPr indent="-323850" lvl="0" marL="457200" rtl="0" algn="l">
              <a:spcBef>
                <a:spcPts val="0"/>
              </a:spcBef>
              <a:spcAft>
                <a:spcPts val="0"/>
              </a:spcAft>
              <a:buClr>
                <a:schemeClr val="lt1"/>
              </a:buClr>
              <a:buSzPts val="1500"/>
              <a:buFont typeface="Maven Pro Medium"/>
              <a:buAutoNum type="arabicPeriod"/>
            </a:pPr>
            <a:r>
              <a:rPr lang="en" sz="1500">
                <a:solidFill>
                  <a:schemeClr val="lt1"/>
                </a:solidFill>
                <a:latin typeface="Maven Pro Medium"/>
                <a:ea typeface="Maven Pro Medium"/>
                <a:cs typeface="Maven Pro Medium"/>
                <a:sym typeface="Maven Pro Medium"/>
              </a:rPr>
              <a:t>Satya Shiva Sairam Kamma</a:t>
            </a:r>
            <a:endParaRPr sz="1500">
              <a:solidFill>
                <a:schemeClr val="lt1"/>
              </a:solidFill>
              <a:latin typeface="Maven Pro Medium"/>
              <a:ea typeface="Maven Pro Medium"/>
              <a:cs typeface="Maven Pro Medium"/>
              <a:sym typeface="Maven Pro Medium"/>
            </a:endParaRPr>
          </a:p>
          <a:p>
            <a:pPr indent="-323850" lvl="0" marL="457200" rtl="0" algn="l">
              <a:spcBef>
                <a:spcPts val="0"/>
              </a:spcBef>
              <a:spcAft>
                <a:spcPts val="0"/>
              </a:spcAft>
              <a:buClr>
                <a:schemeClr val="lt1"/>
              </a:buClr>
              <a:buSzPts val="1500"/>
              <a:buFont typeface="Maven Pro Medium"/>
              <a:buAutoNum type="arabicPeriod"/>
            </a:pPr>
            <a:r>
              <a:rPr lang="en" sz="1500">
                <a:solidFill>
                  <a:schemeClr val="lt1"/>
                </a:solidFill>
                <a:latin typeface="Maven Pro Medium"/>
                <a:ea typeface="Maven Pro Medium"/>
                <a:cs typeface="Maven Pro Medium"/>
                <a:sym typeface="Maven Pro Medium"/>
              </a:rPr>
              <a:t>Kalyan Venkat Mangipudi</a:t>
            </a:r>
            <a:endParaRPr sz="1500">
              <a:solidFill>
                <a:schemeClr val="lt1"/>
              </a:solidFill>
              <a:latin typeface="Maven Pro Medium"/>
              <a:ea typeface="Maven Pro Medium"/>
              <a:cs typeface="Maven Pro Medium"/>
              <a:sym typeface="Maven Pr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aven Pro"/>
                <a:ea typeface="Maven Pro"/>
                <a:cs typeface="Maven Pro"/>
                <a:sym typeface="Maven Pro"/>
              </a:rPr>
              <a:t>SQL Code Implementation</a:t>
            </a:r>
            <a:endParaRPr b="1">
              <a:latin typeface="Maven Pro"/>
              <a:ea typeface="Maven Pro"/>
              <a:cs typeface="Maven Pro"/>
              <a:sym typeface="Maven Pro"/>
            </a:endParaRPr>
          </a:p>
          <a:p>
            <a:pPr indent="0" lvl="0" marL="0" rtl="0" algn="l">
              <a:spcBef>
                <a:spcPts val="0"/>
              </a:spcBef>
              <a:spcAft>
                <a:spcPts val="0"/>
              </a:spcAft>
              <a:buNone/>
            </a:pPr>
            <a:r>
              <a:t/>
            </a:r>
            <a:endParaRPr/>
          </a:p>
        </p:txBody>
      </p:sp>
      <p:sp>
        <p:nvSpPr>
          <p:cNvPr id="142" name="Google Shape;142;p22"/>
          <p:cNvSpPr txBox="1"/>
          <p:nvPr/>
        </p:nvSpPr>
        <p:spPr>
          <a:xfrm>
            <a:off x="311700" y="1177825"/>
            <a:ext cx="8265900" cy="15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Nunito"/>
                <a:ea typeface="Nunito"/>
                <a:cs typeface="Nunito"/>
                <a:sym typeface="Nunito"/>
              </a:rPr>
              <a:t>To operationalize our insights, we wrote SQL code to import the raw datasets into a SQL database. The code not only ensured efficient data storage but also laid the groundwork for subsequent extraction queries. At the same time, in order to reduce any inconsistency in the data, .csv files have been directly imported into the database for the creation of tables.</a:t>
            </a:r>
            <a:endParaRPr sz="1800">
              <a:solidFill>
                <a:schemeClr val="dk2"/>
              </a:solidFill>
              <a:latin typeface="Nunito"/>
              <a:ea typeface="Nunito"/>
              <a:cs typeface="Nunito"/>
              <a:sym typeface="Nunito"/>
            </a:endParaRPr>
          </a:p>
        </p:txBody>
      </p:sp>
      <p:sp>
        <p:nvSpPr>
          <p:cNvPr id="143" name="Google Shape;143;p22"/>
          <p:cNvSpPr txBox="1"/>
          <p:nvPr/>
        </p:nvSpPr>
        <p:spPr>
          <a:xfrm>
            <a:off x="311600" y="2741050"/>
            <a:ext cx="8265900" cy="229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Nunito"/>
                <a:ea typeface="Nunito"/>
                <a:cs typeface="Nunito"/>
                <a:sym typeface="Nunito"/>
              </a:rPr>
              <a:t>Example below shows the creation of schema in MySql database and </a:t>
            </a:r>
            <a:r>
              <a:rPr lang="en" sz="1800">
                <a:solidFill>
                  <a:schemeClr val="dk2"/>
                </a:solidFill>
                <a:latin typeface="Nunito"/>
                <a:ea typeface="Nunito"/>
                <a:cs typeface="Nunito"/>
                <a:sym typeface="Nunito"/>
              </a:rPr>
              <a:t>creating first table named actors in the database.</a:t>
            </a:r>
            <a:endParaRPr sz="1800">
              <a:solidFill>
                <a:schemeClr val="dk2"/>
              </a:solidFill>
              <a:latin typeface="Nunito"/>
              <a:ea typeface="Nunito"/>
              <a:cs typeface="Nunito"/>
              <a:sym typeface="Nunito"/>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pic>
        <p:nvPicPr>
          <p:cNvPr id="144" name="Google Shape;144;p22"/>
          <p:cNvPicPr preferRelativeResize="0"/>
          <p:nvPr/>
        </p:nvPicPr>
        <p:blipFill rotWithShape="1">
          <a:blip r:embed="rId3">
            <a:alphaModFix/>
          </a:blip>
          <a:srcRect b="48855" l="17991" r="39333" t="11893"/>
          <a:stretch/>
        </p:blipFill>
        <p:spPr>
          <a:xfrm>
            <a:off x="1381225" y="3376825"/>
            <a:ext cx="5664148" cy="1766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type="ctrTitle"/>
          </p:nvPr>
        </p:nvSpPr>
        <p:spPr>
          <a:xfrm>
            <a:off x="258125" y="101397"/>
            <a:ext cx="8222100" cy="83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Maven Pro"/>
                <a:ea typeface="Maven Pro"/>
                <a:cs typeface="Maven Pro"/>
                <a:sym typeface="Maven Pro"/>
              </a:rPr>
              <a:t>Dataset Cleaning</a:t>
            </a:r>
            <a:endParaRPr b="1">
              <a:latin typeface="Maven Pro"/>
              <a:ea typeface="Maven Pro"/>
              <a:cs typeface="Maven Pro"/>
              <a:sym typeface="Maven Pro"/>
            </a:endParaRPr>
          </a:p>
        </p:txBody>
      </p:sp>
      <p:sp>
        <p:nvSpPr>
          <p:cNvPr id="150" name="Google Shape;150;p23"/>
          <p:cNvSpPr txBox="1"/>
          <p:nvPr/>
        </p:nvSpPr>
        <p:spPr>
          <a:xfrm>
            <a:off x="357425" y="941525"/>
            <a:ext cx="8403900" cy="12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Nunito Medium"/>
                <a:ea typeface="Nunito Medium"/>
                <a:cs typeface="Nunito Medium"/>
                <a:sym typeface="Nunito Medium"/>
              </a:rPr>
              <a:t>Data cleaning is a crucial step in preparing raw datasets for our analysis, hence we have used some data cleaning techniques in SQL to check for any inconsistencies and correct them. Below mentioned are some of the data cleaning techniques that have operated on the data to clean the dataset.</a:t>
            </a:r>
            <a:endParaRPr sz="1800">
              <a:solidFill>
                <a:schemeClr val="lt1"/>
              </a:solidFill>
              <a:latin typeface="Nunito Medium"/>
              <a:ea typeface="Nunito Medium"/>
              <a:cs typeface="Nunito Medium"/>
              <a:sym typeface="Nunito Medium"/>
            </a:endParaRPr>
          </a:p>
        </p:txBody>
      </p:sp>
      <p:sp>
        <p:nvSpPr>
          <p:cNvPr id="151" name="Google Shape;151;p23"/>
          <p:cNvSpPr txBox="1"/>
          <p:nvPr/>
        </p:nvSpPr>
        <p:spPr>
          <a:xfrm>
            <a:off x="444600" y="2275350"/>
            <a:ext cx="8222100" cy="26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Nunito"/>
                <a:ea typeface="Nunito"/>
                <a:cs typeface="Nunito"/>
                <a:sym typeface="Nunito"/>
              </a:rPr>
              <a:t>1. </a:t>
            </a:r>
            <a:r>
              <a:rPr lang="en" sz="900">
                <a:solidFill>
                  <a:schemeClr val="lt1"/>
                </a:solidFill>
                <a:latin typeface="Nunito"/>
                <a:ea typeface="Nunito"/>
                <a:cs typeface="Nunito"/>
                <a:sym typeface="Nunito"/>
              </a:rPr>
              <a:t>Handling Missing Data</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 'length' column in 'film' table has missing values. Update missing values with the average length.</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UPDATE film</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SET length = COALESCE(length, (SELECT AVG(length) FROM film WHERE length IS NOT NULL));</a:t>
            </a:r>
            <a:endParaRPr sz="900">
              <a:solidFill>
                <a:schemeClr val="lt1"/>
              </a:solidFill>
              <a:latin typeface="Nunito"/>
              <a:ea typeface="Nunito"/>
              <a:cs typeface="Nunito"/>
              <a:sym typeface="Nunito"/>
            </a:endParaRPr>
          </a:p>
          <a:p>
            <a:pPr indent="0" lvl="0" marL="0" rtl="0" algn="l">
              <a:spcBef>
                <a:spcPts val="0"/>
              </a:spcBef>
              <a:spcAft>
                <a:spcPts val="0"/>
              </a:spcAft>
              <a:buNone/>
            </a:pPr>
            <a:r>
              <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2.  'last_update' column in 'actor' table has missing values. Update missing values with the current timestamp.</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UPDATE actor</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SET last_update = COALESCE(last_update, CURRENT_TIMESTAMP);</a:t>
            </a:r>
            <a:endParaRPr sz="900">
              <a:solidFill>
                <a:schemeClr val="lt1"/>
              </a:solidFill>
              <a:latin typeface="Nunito"/>
              <a:ea typeface="Nunito"/>
              <a:cs typeface="Nunito"/>
              <a:sym typeface="Nunito"/>
            </a:endParaRPr>
          </a:p>
          <a:p>
            <a:pPr indent="0" lvl="0" marL="0" rtl="0" algn="l">
              <a:spcBef>
                <a:spcPts val="0"/>
              </a:spcBef>
              <a:spcAft>
                <a:spcPts val="0"/>
              </a:spcAft>
              <a:buNone/>
            </a:pPr>
            <a:r>
              <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3. Deduplication</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 Remove duplicate actors based on 'first_name' and 'last_name'</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DELETE FROM actor</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WHERE actor_id NOT IN (</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    SELECT MAX(actor_id)</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    FROM actor</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    GROUP BY first_name, last_name</a:t>
            </a:r>
            <a:endParaRPr sz="900">
              <a:solidFill>
                <a:schemeClr val="lt1"/>
              </a:solidFill>
              <a:latin typeface="Nunito"/>
              <a:ea typeface="Nunito"/>
              <a:cs typeface="Nunito"/>
              <a:sym typeface="Nunito"/>
            </a:endParaRPr>
          </a:p>
          <a:p>
            <a:pPr indent="0" lvl="0" marL="0" rtl="0" algn="l">
              <a:spcBef>
                <a:spcPts val="0"/>
              </a:spcBef>
              <a:spcAft>
                <a:spcPts val="0"/>
              </a:spcAft>
              <a:buNone/>
            </a:pPr>
            <a:r>
              <a:rPr lang="en" sz="900">
                <a:solidFill>
                  <a:schemeClr val="lt1"/>
                </a:solidFill>
                <a:latin typeface="Nunito"/>
                <a:ea typeface="Nunito"/>
                <a:cs typeface="Nunito"/>
                <a:sym typeface="Nunito"/>
              </a:rPr>
              <a:t>);</a:t>
            </a:r>
            <a:endParaRPr sz="90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aven Pro"/>
                <a:ea typeface="Maven Pro"/>
                <a:cs typeface="Maven Pro"/>
                <a:sym typeface="Maven Pro"/>
              </a:rPr>
              <a:t>Useful Information Extraction</a:t>
            </a:r>
            <a:endParaRPr b="1">
              <a:latin typeface="Maven Pro"/>
              <a:ea typeface="Maven Pro"/>
              <a:cs typeface="Maven Pro"/>
              <a:sym typeface="Maven Pro"/>
            </a:endParaRPr>
          </a:p>
          <a:p>
            <a:pPr indent="0" lvl="0" marL="0" rtl="0" algn="l">
              <a:spcBef>
                <a:spcPts val="0"/>
              </a:spcBef>
              <a:spcAft>
                <a:spcPts val="0"/>
              </a:spcAft>
              <a:buNone/>
            </a:pPr>
            <a:r>
              <a:t/>
            </a:r>
            <a:endParaRPr/>
          </a:p>
        </p:txBody>
      </p:sp>
      <p:sp>
        <p:nvSpPr>
          <p:cNvPr id="157" name="Google Shape;157;p24"/>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Nunito"/>
                <a:ea typeface="Nunito"/>
                <a:cs typeface="Nunito"/>
                <a:sym typeface="Nunito"/>
              </a:rPr>
              <a:t>Through strategic SQL queries, we extracted useful information from the database. Our focus was on generating insights that directly contribute to informed managerial decision-making. For example, we wanted to retrieve all films in a </a:t>
            </a:r>
            <a:r>
              <a:rPr lang="en">
                <a:latin typeface="Nunito"/>
                <a:ea typeface="Nunito"/>
                <a:cs typeface="Nunito"/>
                <a:sym typeface="Nunito"/>
              </a:rPr>
              <a:t>specific</a:t>
            </a:r>
            <a:r>
              <a:rPr lang="en">
                <a:latin typeface="Nunito"/>
                <a:ea typeface="Nunito"/>
                <a:cs typeface="Nunito"/>
                <a:sym typeface="Nunito"/>
              </a:rPr>
              <a:t> language (i.e., English). We can write a query for the same using the required tables and obtain results for making </a:t>
            </a:r>
            <a:r>
              <a:rPr lang="en">
                <a:latin typeface="Nunito"/>
                <a:ea typeface="Nunito"/>
                <a:cs typeface="Nunito"/>
                <a:sym typeface="Nunito"/>
              </a:rPr>
              <a:t>decisions</a:t>
            </a:r>
            <a:r>
              <a:rPr lang="en">
                <a:latin typeface="Nunito"/>
                <a:ea typeface="Nunito"/>
                <a:cs typeface="Nunito"/>
                <a:sym typeface="Nunito"/>
              </a:rPr>
              <a:t>.</a:t>
            </a:r>
            <a:endParaRPr>
              <a:latin typeface="Nunito"/>
              <a:ea typeface="Nunito"/>
              <a:cs typeface="Nunito"/>
              <a:sym typeface="Nunito"/>
            </a:endParaRPr>
          </a:p>
        </p:txBody>
      </p:sp>
      <p:pic>
        <p:nvPicPr>
          <p:cNvPr id="158" name="Google Shape;158;p24"/>
          <p:cNvPicPr preferRelativeResize="0"/>
          <p:nvPr/>
        </p:nvPicPr>
        <p:blipFill rotWithShape="1">
          <a:blip r:embed="rId3">
            <a:alphaModFix/>
          </a:blip>
          <a:srcRect b="0" l="17472" r="22027" t="48087"/>
          <a:stretch/>
        </p:blipFill>
        <p:spPr>
          <a:xfrm>
            <a:off x="4914625" y="1017800"/>
            <a:ext cx="4165125" cy="37576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113600"/>
            <a:ext cx="8520600" cy="479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aven Pro"/>
                <a:ea typeface="Maven Pro"/>
                <a:cs typeface="Maven Pro"/>
                <a:sym typeface="Maven Pro"/>
              </a:rPr>
              <a:t>SQL Queries</a:t>
            </a:r>
            <a:endParaRPr b="1">
              <a:latin typeface="Maven Pro"/>
              <a:ea typeface="Maven Pro"/>
              <a:cs typeface="Maven Pro"/>
              <a:sym typeface="Maven Pro"/>
            </a:endParaRPr>
          </a:p>
        </p:txBody>
      </p:sp>
      <p:sp>
        <p:nvSpPr>
          <p:cNvPr id="164" name="Google Shape;164;p25"/>
          <p:cNvSpPr txBox="1"/>
          <p:nvPr>
            <p:ph idx="1" type="body"/>
          </p:nvPr>
        </p:nvSpPr>
        <p:spPr>
          <a:xfrm>
            <a:off x="311700" y="732300"/>
            <a:ext cx="3999900" cy="383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Nunito"/>
                <a:ea typeface="Nunito"/>
                <a:cs typeface="Nunito"/>
                <a:sym typeface="Nunito"/>
              </a:rPr>
              <a:t>Retrieve the staff member who has handled the most rentals.</a:t>
            </a:r>
            <a:endParaRPr>
              <a:latin typeface="Nunito"/>
              <a:ea typeface="Nunito"/>
              <a:cs typeface="Nunito"/>
              <a:sym typeface="Nunito"/>
            </a:endParaRPr>
          </a:p>
          <a:p>
            <a:pPr indent="0" lvl="0" marL="0" rtl="0" algn="l">
              <a:spcBef>
                <a:spcPts val="1200"/>
              </a:spcBef>
              <a:spcAft>
                <a:spcPts val="1200"/>
              </a:spcAft>
              <a:buNone/>
            </a:pPr>
            <a:r>
              <a:t/>
            </a:r>
            <a:endParaRPr/>
          </a:p>
        </p:txBody>
      </p:sp>
      <p:sp>
        <p:nvSpPr>
          <p:cNvPr id="165" name="Google Shape;165;p25"/>
          <p:cNvSpPr txBox="1"/>
          <p:nvPr>
            <p:ph idx="2" type="body"/>
          </p:nvPr>
        </p:nvSpPr>
        <p:spPr>
          <a:xfrm>
            <a:off x="4832400" y="732375"/>
            <a:ext cx="3999900" cy="383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Nunito"/>
                <a:ea typeface="Nunito"/>
                <a:cs typeface="Nunito"/>
                <a:sym typeface="Nunito"/>
              </a:rPr>
              <a:t>Number of Rentals in Comedy , Sports and Family</a:t>
            </a:r>
            <a:endParaRPr>
              <a:latin typeface="Nunito"/>
              <a:ea typeface="Nunito"/>
              <a:cs typeface="Nunito"/>
              <a:sym typeface="Nunito"/>
            </a:endParaRPr>
          </a:p>
          <a:p>
            <a:pPr indent="0" lvl="0" marL="0" rtl="0" algn="l">
              <a:spcBef>
                <a:spcPts val="1200"/>
              </a:spcBef>
              <a:spcAft>
                <a:spcPts val="1200"/>
              </a:spcAft>
              <a:buNone/>
            </a:pPr>
            <a:r>
              <a:t/>
            </a:r>
            <a:endParaRPr/>
          </a:p>
        </p:txBody>
      </p:sp>
      <p:pic>
        <p:nvPicPr>
          <p:cNvPr id="166" name="Google Shape;166;p25"/>
          <p:cNvPicPr preferRelativeResize="0"/>
          <p:nvPr/>
        </p:nvPicPr>
        <p:blipFill rotWithShape="1">
          <a:blip r:embed="rId3">
            <a:alphaModFix/>
          </a:blip>
          <a:srcRect b="20173" l="18913" r="37547" t="44913"/>
          <a:stretch/>
        </p:blipFill>
        <p:spPr>
          <a:xfrm>
            <a:off x="418450" y="1412300"/>
            <a:ext cx="3583027" cy="2571725"/>
          </a:xfrm>
          <a:prstGeom prst="rect">
            <a:avLst/>
          </a:prstGeom>
          <a:noFill/>
          <a:ln>
            <a:noFill/>
          </a:ln>
        </p:spPr>
      </p:pic>
      <p:pic>
        <p:nvPicPr>
          <p:cNvPr id="167" name="Google Shape;167;p25"/>
          <p:cNvPicPr preferRelativeResize="0"/>
          <p:nvPr/>
        </p:nvPicPr>
        <p:blipFill rotWithShape="1">
          <a:blip r:embed="rId4">
            <a:alphaModFix/>
          </a:blip>
          <a:srcRect b="15258" l="17322" r="47823" t="40166"/>
          <a:stretch/>
        </p:blipFill>
        <p:spPr>
          <a:xfrm>
            <a:off x="4934275" y="1412300"/>
            <a:ext cx="3443523" cy="2571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aven Pro ExtraBold"/>
                <a:ea typeface="Maven Pro ExtraBold"/>
                <a:cs typeface="Maven Pro ExtraBold"/>
                <a:sym typeface="Maven Pro ExtraBold"/>
              </a:rPr>
              <a:t>Creating Advanced SQL Objects</a:t>
            </a:r>
            <a:endParaRPr>
              <a:latin typeface="Maven Pro ExtraBold"/>
              <a:ea typeface="Maven Pro ExtraBold"/>
              <a:cs typeface="Maven Pro ExtraBold"/>
              <a:sym typeface="Maven Pro ExtraBold"/>
            </a:endParaRPr>
          </a:p>
        </p:txBody>
      </p:sp>
      <p:sp>
        <p:nvSpPr>
          <p:cNvPr id="173" name="Google Shape;173;p26"/>
          <p:cNvSpPr txBox="1"/>
          <p:nvPr>
            <p:ph idx="1" type="body"/>
          </p:nvPr>
        </p:nvSpPr>
        <p:spPr>
          <a:xfrm>
            <a:off x="87175" y="1229975"/>
            <a:ext cx="42243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Nunito"/>
                <a:ea typeface="Nunito"/>
                <a:cs typeface="Nunito"/>
                <a:sym typeface="Nunito"/>
              </a:rPr>
              <a:t>Creating Triggers on the Database</a:t>
            </a:r>
            <a:endParaRPr>
              <a:latin typeface="Nunito"/>
              <a:ea typeface="Nunito"/>
              <a:cs typeface="Nunito"/>
              <a:sym typeface="Nunito"/>
            </a:endParaRPr>
          </a:p>
          <a:p>
            <a:pPr indent="0" lvl="0" marL="0" rtl="0" algn="l">
              <a:spcBef>
                <a:spcPts val="1200"/>
              </a:spcBef>
              <a:spcAft>
                <a:spcPts val="1200"/>
              </a:spcAft>
              <a:buNone/>
            </a:pPr>
            <a:r>
              <a:t/>
            </a:r>
            <a:endParaRPr>
              <a:latin typeface="Nunito"/>
              <a:ea typeface="Nunito"/>
              <a:cs typeface="Nunito"/>
              <a:sym typeface="Nunito"/>
            </a:endParaRPr>
          </a:p>
        </p:txBody>
      </p:sp>
      <p:sp>
        <p:nvSpPr>
          <p:cNvPr id="174" name="Google Shape;174;p26"/>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Creating Constraints on the Tables</a:t>
            </a:r>
            <a:endParaRPr/>
          </a:p>
          <a:p>
            <a:pPr indent="0" lvl="0" marL="0" rtl="0" algn="l">
              <a:spcBef>
                <a:spcPts val="1200"/>
              </a:spcBef>
              <a:spcAft>
                <a:spcPts val="1200"/>
              </a:spcAft>
              <a:buNone/>
            </a:pPr>
            <a:r>
              <a:t/>
            </a:r>
            <a:endParaRPr/>
          </a:p>
        </p:txBody>
      </p:sp>
      <p:pic>
        <p:nvPicPr>
          <p:cNvPr id="175" name="Google Shape;175;p26"/>
          <p:cNvPicPr preferRelativeResize="0"/>
          <p:nvPr/>
        </p:nvPicPr>
        <p:blipFill rotWithShape="1">
          <a:blip r:embed="rId3">
            <a:alphaModFix/>
          </a:blip>
          <a:srcRect b="35080" l="17962" r="26527" t="30339"/>
          <a:stretch/>
        </p:blipFill>
        <p:spPr>
          <a:xfrm>
            <a:off x="87175" y="1621500"/>
            <a:ext cx="4568125" cy="2947475"/>
          </a:xfrm>
          <a:prstGeom prst="rect">
            <a:avLst/>
          </a:prstGeom>
          <a:noFill/>
          <a:ln>
            <a:noFill/>
          </a:ln>
        </p:spPr>
      </p:pic>
      <p:pic>
        <p:nvPicPr>
          <p:cNvPr id="176" name="Google Shape;176;p26"/>
          <p:cNvPicPr preferRelativeResize="0"/>
          <p:nvPr/>
        </p:nvPicPr>
        <p:blipFill rotWithShape="1">
          <a:blip r:embed="rId4">
            <a:alphaModFix/>
          </a:blip>
          <a:srcRect b="38726" l="19178" r="34316" t="33306"/>
          <a:stretch/>
        </p:blipFill>
        <p:spPr>
          <a:xfrm>
            <a:off x="4832400" y="1682525"/>
            <a:ext cx="3827098" cy="28864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265500" y="1274150"/>
            <a:ext cx="4045200" cy="2073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latin typeface="Maven Pro"/>
                <a:ea typeface="Maven Pro"/>
                <a:cs typeface="Maven Pro"/>
                <a:sym typeface="Maven Pro"/>
              </a:rPr>
              <a:t>Accountability Contract</a:t>
            </a:r>
            <a:endParaRPr b="1">
              <a:latin typeface="Maven Pro"/>
              <a:ea typeface="Maven Pro"/>
              <a:cs typeface="Maven Pro"/>
              <a:sym typeface="Maven Pro"/>
            </a:endParaRPr>
          </a:p>
          <a:p>
            <a:pPr indent="0" lvl="0" marL="0" rtl="0" algn="ctr">
              <a:spcBef>
                <a:spcPts val="0"/>
              </a:spcBef>
              <a:spcAft>
                <a:spcPts val="0"/>
              </a:spcAft>
              <a:buNone/>
            </a:pPr>
            <a:r>
              <a:t/>
            </a:r>
            <a:endParaRPr/>
          </a:p>
        </p:txBody>
      </p:sp>
      <p:sp>
        <p:nvSpPr>
          <p:cNvPr id="182" name="Google Shape;182;p27"/>
          <p:cNvSpPr txBox="1"/>
          <p:nvPr>
            <p:ph idx="2" type="body"/>
          </p:nvPr>
        </p:nvSpPr>
        <p:spPr>
          <a:xfrm>
            <a:off x="4939500" y="1151100"/>
            <a:ext cx="3837000" cy="2887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900">
                <a:latin typeface="Nunito"/>
                <a:ea typeface="Nunito"/>
                <a:cs typeface="Nunito"/>
                <a:sym typeface="Nunito"/>
              </a:rPr>
              <a:t>To keep our project on track, we established an accountability contract. This contract served as our guide, outlining tasks, responsibilities, and deadlines. It played a crucial role in maintaining team organization and meeting project milestones.</a:t>
            </a:r>
            <a:endParaRPr sz="1900">
              <a:solidFill>
                <a:schemeClr val="lt1"/>
              </a:solidFill>
              <a:latin typeface="Nunito"/>
              <a:ea typeface="Nunito"/>
              <a:cs typeface="Nunito"/>
              <a:sym typeface="Nunito"/>
            </a:endParaRPr>
          </a:p>
        </p:txBody>
      </p:sp>
      <p:sp>
        <p:nvSpPr>
          <p:cNvPr id="183" name="Google Shape;183;p27"/>
          <p:cNvSpPr txBox="1"/>
          <p:nvPr>
            <p:ph idx="1" type="subTitle"/>
          </p:nvPr>
        </p:nvSpPr>
        <p:spPr>
          <a:xfrm>
            <a:off x="265500" y="2769001"/>
            <a:ext cx="4045200" cy="12693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b="1" lang="en" sz="1400">
                <a:solidFill>
                  <a:schemeClr val="lt1"/>
                </a:solidFill>
              </a:rPr>
              <a:t>25</a:t>
            </a:r>
            <a:endParaRPr sz="14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graphicFrame>
        <p:nvGraphicFramePr>
          <p:cNvPr id="188" name="Google Shape;188;p28"/>
          <p:cNvGraphicFramePr/>
          <p:nvPr/>
        </p:nvGraphicFramePr>
        <p:xfrm>
          <a:off x="152400" y="152400"/>
          <a:ext cx="3000000" cy="3000000"/>
        </p:xfrm>
        <a:graphic>
          <a:graphicData uri="http://schemas.openxmlformats.org/drawingml/2006/table">
            <a:tbl>
              <a:tblPr>
                <a:noFill/>
                <a:tableStyleId>{AEE9404E-C272-455B-896D-BF442ADE7B1E}</a:tableStyleId>
              </a:tblPr>
              <a:tblGrid>
                <a:gridCol w="2177175"/>
                <a:gridCol w="2208950"/>
                <a:gridCol w="2224850"/>
                <a:gridCol w="1954675"/>
              </a:tblGrid>
              <a:tr h="621775">
                <a:tc>
                  <a:txBody>
                    <a:bodyPr/>
                    <a:lstStyle/>
                    <a:p>
                      <a:pPr indent="0" lvl="0" marL="0" rtl="0" algn="l">
                        <a:spcBef>
                          <a:spcPts val="0"/>
                        </a:spcBef>
                        <a:spcAft>
                          <a:spcPts val="0"/>
                        </a:spcAft>
                        <a:buNone/>
                      </a:pPr>
                      <a:r>
                        <a:rPr lang="en" sz="1100"/>
                        <a:t>Work Breakdown</a:t>
                      </a:r>
                      <a:endParaRPr sz="1100"/>
                    </a:p>
                  </a:txBody>
                  <a:tcPr marT="63500" marB="63500" marR="63500" marL="63500"/>
                </a:tc>
                <a:tc>
                  <a:txBody>
                    <a:bodyPr/>
                    <a:lstStyle/>
                    <a:p>
                      <a:pPr indent="0" lvl="0" marL="0" rtl="0" algn="l">
                        <a:spcBef>
                          <a:spcPts val="0"/>
                        </a:spcBef>
                        <a:spcAft>
                          <a:spcPts val="0"/>
                        </a:spcAft>
                        <a:buNone/>
                      </a:pPr>
                      <a:r>
                        <a:rPr lang="en" sz="1100"/>
                        <a:t>Group Member</a:t>
                      </a:r>
                      <a:endParaRPr sz="1100"/>
                    </a:p>
                    <a:p>
                      <a:pPr indent="0" lvl="0" marL="0" rtl="0" algn="l">
                        <a:spcBef>
                          <a:spcPts val="0"/>
                        </a:spcBef>
                        <a:spcAft>
                          <a:spcPts val="0"/>
                        </a:spcAft>
                        <a:buNone/>
                      </a:pPr>
                      <a:r>
                        <a:t/>
                      </a:r>
                      <a:endParaRPr b="1" sz="1100"/>
                    </a:p>
                  </a:txBody>
                  <a:tcPr marT="63500" marB="63500" marR="63500" marL="63500"/>
                </a:tc>
                <a:tc>
                  <a:txBody>
                    <a:bodyPr/>
                    <a:lstStyle/>
                    <a:p>
                      <a:pPr indent="0" lvl="0" marL="0" rtl="0" algn="l">
                        <a:spcBef>
                          <a:spcPts val="0"/>
                        </a:spcBef>
                        <a:spcAft>
                          <a:spcPts val="0"/>
                        </a:spcAft>
                        <a:buNone/>
                      </a:pPr>
                      <a:r>
                        <a:rPr lang="en" sz="1100"/>
                        <a:t>Group Member</a:t>
                      </a:r>
                      <a:br>
                        <a:rPr lang="en" sz="1100"/>
                      </a:br>
                      <a:endParaRPr b="1" sz="1100"/>
                    </a:p>
                  </a:txBody>
                  <a:tcPr marT="63500" marB="63500" marR="63500" marL="63500"/>
                </a:tc>
                <a:tc>
                  <a:txBody>
                    <a:bodyPr/>
                    <a:lstStyle/>
                    <a:p>
                      <a:pPr indent="0" lvl="0" marL="0" rtl="0" algn="l">
                        <a:spcBef>
                          <a:spcPts val="0"/>
                        </a:spcBef>
                        <a:spcAft>
                          <a:spcPts val="0"/>
                        </a:spcAft>
                        <a:buNone/>
                      </a:pPr>
                      <a:r>
                        <a:rPr lang="en" sz="1100"/>
                        <a:t>Group Member</a:t>
                      </a:r>
                      <a:br>
                        <a:rPr lang="en" sz="1100"/>
                      </a:br>
                      <a:endParaRPr b="1" sz="1100"/>
                    </a:p>
                  </a:txBody>
                  <a:tcPr marT="63500" marB="63500" marR="63500" marL="63500"/>
                </a:tc>
              </a:tr>
              <a:tr h="394900">
                <a:tc>
                  <a:txBody>
                    <a:bodyPr/>
                    <a:lstStyle/>
                    <a:p>
                      <a:pPr indent="0" lvl="0" marL="0" rtl="0" algn="l">
                        <a:spcBef>
                          <a:spcPts val="0"/>
                        </a:spcBef>
                        <a:spcAft>
                          <a:spcPts val="0"/>
                        </a:spcAft>
                        <a:buNone/>
                      </a:pPr>
                      <a:r>
                        <a:rPr lang="en" sz="1100"/>
                        <a:t>Search and create datasets</a:t>
                      </a:r>
                      <a:endParaRPr sz="1100"/>
                    </a:p>
                  </a:txBody>
                  <a:tcPr marT="63500" marB="63500" marR="63500" marL="63500"/>
                </a:tc>
                <a:tc>
                  <a:txBody>
                    <a:bodyPr/>
                    <a:lstStyle/>
                    <a:p>
                      <a:pPr indent="0" lvl="0" marL="0" rtl="0" algn="l">
                        <a:spcBef>
                          <a:spcPts val="0"/>
                        </a:spcBef>
                        <a:spcAft>
                          <a:spcPts val="0"/>
                        </a:spcAft>
                        <a:buNone/>
                      </a:pPr>
                      <a:r>
                        <a:rPr lang="en" sz="1100"/>
                        <a:t>Sairam</a:t>
                      </a:r>
                      <a:endParaRPr sz="1100"/>
                    </a:p>
                  </a:txBody>
                  <a:tcPr marT="63500" marB="63500" marR="63500" marL="63500"/>
                </a:tc>
                <a:tc>
                  <a:txBody>
                    <a:bodyPr/>
                    <a:lstStyle/>
                    <a:p>
                      <a:pPr indent="0" lvl="0" marL="0" rtl="0" algn="l">
                        <a:spcBef>
                          <a:spcPts val="0"/>
                        </a:spcBef>
                        <a:spcAft>
                          <a:spcPts val="0"/>
                        </a:spcAft>
                        <a:buNone/>
                      </a:pPr>
                      <a:r>
                        <a:rPr lang="en" sz="1100"/>
                        <a:t>Deviprasad</a:t>
                      </a:r>
                      <a:endParaRPr sz="1100"/>
                    </a:p>
                  </a:txBody>
                  <a:tcPr marT="63500" marB="63500" marR="63500" marL="63500"/>
                </a:tc>
                <a:tc>
                  <a:txBody>
                    <a:bodyPr/>
                    <a:lstStyle/>
                    <a:p>
                      <a:pPr indent="0" lvl="0" marL="0" rtl="0" algn="l">
                        <a:spcBef>
                          <a:spcPts val="0"/>
                        </a:spcBef>
                        <a:spcAft>
                          <a:spcPts val="0"/>
                        </a:spcAft>
                        <a:buNone/>
                      </a:pPr>
                      <a:r>
                        <a:rPr lang="en" sz="1100"/>
                        <a:t>Kalyan Venkat</a:t>
                      </a:r>
                      <a:endParaRPr sz="1100"/>
                    </a:p>
                  </a:txBody>
                  <a:tcPr marT="63500" marB="63500" marR="63500" marL="63500"/>
                </a:tc>
              </a:tr>
              <a:tr h="394900">
                <a:tc>
                  <a:txBody>
                    <a:bodyPr/>
                    <a:lstStyle/>
                    <a:p>
                      <a:pPr indent="0" lvl="0" marL="0" rtl="0" algn="l">
                        <a:spcBef>
                          <a:spcPts val="0"/>
                        </a:spcBef>
                        <a:spcAft>
                          <a:spcPts val="0"/>
                        </a:spcAft>
                        <a:buNone/>
                      </a:pPr>
                      <a:r>
                        <a:rPr lang="en" sz="1100"/>
                        <a:t>ER Diagram</a:t>
                      </a:r>
                      <a:endParaRPr sz="1100"/>
                    </a:p>
                  </a:txBody>
                  <a:tcPr marT="63500" marB="63500" marR="63500" marL="63500"/>
                </a:tc>
                <a:tc>
                  <a:txBody>
                    <a:bodyPr/>
                    <a:lstStyle/>
                    <a:p>
                      <a:pPr indent="0" lvl="0" marL="0" rtl="0" algn="l">
                        <a:spcBef>
                          <a:spcPts val="0"/>
                        </a:spcBef>
                        <a:spcAft>
                          <a:spcPts val="0"/>
                        </a:spcAft>
                        <a:buNone/>
                      </a:pPr>
                      <a:r>
                        <a:rPr lang="en" sz="1100"/>
                        <a:t>Sairam</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621775">
                <a:tc>
                  <a:txBody>
                    <a:bodyPr/>
                    <a:lstStyle/>
                    <a:p>
                      <a:pPr indent="0" lvl="0" marL="0" rtl="0" algn="l">
                        <a:spcBef>
                          <a:spcPts val="0"/>
                        </a:spcBef>
                        <a:spcAft>
                          <a:spcPts val="0"/>
                        </a:spcAft>
                        <a:buNone/>
                      </a:pPr>
                      <a:r>
                        <a:rPr lang="en" sz="1100"/>
                        <a:t>Create SQL code and import datasets to database</a:t>
                      </a:r>
                      <a:endParaRPr sz="1100"/>
                    </a:p>
                  </a:txBody>
                  <a:tcPr marT="63500" marB="63500" marR="63500" marL="63500"/>
                </a:tc>
                <a:tc>
                  <a:txBody>
                    <a:bodyPr/>
                    <a:lstStyle/>
                    <a:p>
                      <a:pPr indent="0" lvl="0" marL="0" rtl="0" algn="l">
                        <a:spcBef>
                          <a:spcPts val="0"/>
                        </a:spcBef>
                        <a:spcAft>
                          <a:spcPts val="0"/>
                        </a:spcAft>
                        <a:buNone/>
                      </a:pPr>
                      <a:r>
                        <a:rPr lang="en" sz="1100"/>
                        <a:t>Kalyan Venkat</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394900">
                <a:tc>
                  <a:txBody>
                    <a:bodyPr/>
                    <a:lstStyle/>
                    <a:p>
                      <a:pPr indent="0" lvl="0" marL="0" rtl="0" algn="l">
                        <a:spcBef>
                          <a:spcPts val="0"/>
                        </a:spcBef>
                        <a:spcAft>
                          <a:spcPts val="0"/>
                        </a:spcAft>
                        <a:buNone/>
                      </a:pPr>
                      <a:r>
                        <a:rPr lang="en" sz="1100"/>
                        <a:t>Dataset cleaning with SQL Code</a:t>
                      </a:r>
                      <a:endParaRPr sz="1100"/>
                    </a:p>
                  </a:txBody>
                  <a:tcPr marT="63500" marB="63500" marR="63500" marL="63500"/>
                </a:tc>
                <a:tc>
                  <a:txBody>
                    <a:bodyPr/>
                    <a:lstStyle/>
                    <a:p>
                      <a:pPr indent="0" lvl="0" marL="0" rtl="0" algn="l">
                        <a:spcBef>
                          <a:spcPts val="0"/>
                        </a:spcBef>
                        <a:spcAft>
                          <a:spcPts val="0"/>
                        </a:spcAft>
                        <a:buNone/>
                      </a:pPr>
                      <a:r>
                        <a:rPr lang="en" sz="1100"/>
                        <a:t>Deviprasad</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621775">
                <a:tc>
                  <a:txBody>
                    <a:bodyPr/>
                    <a:lstStyle/>
                    <a:p>
                      <a:pPr indent="0" lvl="0" marL="0" rtl="0" algn="l">
                        <a:spcBef>
                          <a:spcPts val="0"/>
                        </a:spcBef>
                        <a:spcAft>
                          <a:spcPts val="0"/>
                        </a:spcAft>
                        <a:buNone/>
                      </a:pPr>
                      <a:r>
                        <a:rPr lang="en" sz="1100"/>
                        <a:t>Design your own SQL question and write SQL queries</a:t>
                      </a:r>
                      <a:endParaRPr sz="1100"/>
                    </a:p>
                  </a:txBody>
                  <a:tcPr marT="63500" marB="63500" marR="63500" marL="63500"/>
                </a:tc>
                <a:tc>
                  <a:txBody>
                    <a:bodyPr/>
                    <a:lstStyle/>
                    <a:p>
                      <a:pPr indent="0" lvl="0" marL="0" rtl="0" algn="l">
                        <a:spcBef>
                          <a:spcPts val="0"/>
                        </a:spcBef>
                        <a:spcAft>
                          <a:spcPts val="0"/>
                        </a:spcAft>
                        <a:buNone/>
                      </a:pPr>
                      <a:r>
                        <a:rPr lang="en" sz="1100"/>
                        <a:t>Sairam</a:t>
                      </a:r>
                      <a:endParaRPr sz="1100"/>
                    </a:p>
                  </a:txBody>
                  <a:tcPr marT="63500" marB="63500" marR="63500" marL="63500"/>
                </a:tc>
                <a:tc>
                  <a:txBody>
                    <a:bodyPr/>
                    <a:lstStyle/>
                    <a:p>
                      <a:pPr indent="0" lvl="0" marL="0" rtl="0" algn="l">
                        <a:spcBef>
                          <a:spcPts val="0"/>
                        </a:spcBef>
                        <a:spcAft>
                          <a:spcPts val="0"/>
                        </a:spcAft>
                        <a:buNone/>
                      </a:pPr>
                      <a:r>
                        <a:rPr lang="en" sz="1100"/>
                        <a:t>Deviprasad</a:t>
                      </a:r>
                      <a:endParaRPr sz="1100"/>
                    </a:p>
                  </a:txBody>
                  <a:tcPr marT="63500" marB="63500" marR="63500" marL="63500"/>
                </a:tc>
                <a:tc>
                  <a:txBody>
                    <a:bodyPr/>
                    <a:lstStyle/>
                    <a:p>
                      <a:pPr indent="0" lvl="0" marL="0" rtl="0" algn="l">
                        <a:spcBef>
                          <a:spcPts val="0"/>
                        </a:spcBef>
                        <a:spcAft>
                          <a:spcPts val="0"/>
                        </a:spcAft>
                        <a:buNone/>
                      </a:pPr>
                      <a:r>
                        <a:rPr lang="en" sz="1100"/>
                        <a:t>Kalyan Venkat</a:t>
                      </a:r>
                      <a:endParaRPr sz="1100"/>
                    </a:p>
                  </a:txBody>
                  <a:tcPr marT="63500" marB="63500" marR="63500" marL="63500"/>
                </a:tc>
              </a:tr>
              <a:tr h="394900">
                <a:tc>
                  <a:txBody>
                    <a:bodyPr/>
                    <a:lstStyle/>
                    <a:p>
                      <a:pPr indent="0" lvl="0" marL="0" rtl="0" algn="l">
                        <a:spcBef>
                          <a:spcPts val="0"/>
                        </a:spcBef>
                        <a:spcAft>
                          <a:spcPts val="0"/>
                        </a:spcAft>
                        <a:buNone/>
                      </a:pPr>
                      <a:r>
                        <a:rPr lang="en" sz="1100"/>
                        <a:t>Presentation</a:t>
                      </a:r>
                      <a:endParaRPr sz="1100"/>
                    </a:p>
                  </a:txBody>
                  <a:tcPr marT="63500" marB="63500" marR="63500" marL="63500"/>
                </a:tc>
                <a:tc>
                  <a:txBody>
                    <a:bodyPr/>
                    <a:lstStyle/>
                    <a:p>
                      <a:pPr indent="0" lvl="0" marL="0" rtl="0" algn="l">
                        <a:spcBef>
                          <a:spcPts val="0"/>
                        </a:spcBef>
                        <a:spcAft>
                          <a:spcPts val="0"/>
                        </a:spcAft>
                        <a:buNone/>
                      </a:pPr>
                      <a:r>
                        <a:rPr lang="en" sz="1100"/>
                        <a:t>Deviprasad</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394900">
                <a:tc>
                  <a:txBody>
                    <a:bodyPr/>
                    <a:lstStyle/>
                    <a:p>
                      <a:pPr indent="0" lvl="0" marL="0" rtl="0" algn="l">
                        <a:spcBef>
                          <a:spcPts val="0"/>
                        </a:spcBef>
                        <a:spcAft>
                          <a:spcPts val="0"/>
                        </a:spcAft>
                        <a:buNone/>
                      </a:pPr>
                      <a:r>
                        <a:rPr lang="en" sz="1100"/>
                        <a:t>Visualizations</a:t>
                      </a:r>
                      <a:endParaRPr sz="1100"/>
                    </a:p>
                  </a:txBody>
                  <a:tcPr marT="63500" marB="63500" marR="63500" marL="63500"/>
                </a:tc>
                <a:tc>
                  <a:txBody>
                    <a:bodyPr/>
                    <a:lstStyle/>
                    <a:p>
                      <a:pPr indent="0" lvl="0" marL="0" rtl="0" algn="l">
                        <a:spcBef>
                          <a:spcPts val="0"/>
                        </a:spcBef>
                        <a:spcAft>
                          <a:spcPts val="0"/>
                        </a:spcAft>
                        <a:buNone/>
                      </a:pPr>
                      <a:r>
                        <a:rPr lang="en" sz="1100"/>
                        <a:t>Sairam</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394900">
                <a:tc>
                  <a:txBody>
                    <a:bodyPr/>
                    <a:lstStyle/>
                    <a:p>
                      <a:pPr indent="0" lvl="0" marL="0" rtl="0" algn="l">
                        <a:spcBef>
                          <a:spcPts val="0"/>
                        </a:spcBef>
                        <a:spcAft>
                          <a:spcPts val="0"/>
                        </a:spcAft>
                        <a:buNone/>
                      </a:pPr>
                      <a:r>
                        <a:rPr lang="en" sz="1100"/>
                        <a:t>PDF Report</a:t>
                      </a:r>
                      <a:endParaRPr sz="1100"/>
                    </a:p>
                  </a:txBody>
                  <a:tcPr marT="63500" marB="63500" marR="63500" marL="63500"/>
                </a:tc>
                <a:tc>
                  <a:txBody>
                    <a:bodyPr/>
                    <a:lstStyle/>
                    <a:p>
                      <a:pPr indent="0" lvl="0" marL="0" rtl="0" algn="l">
                        <a:spcBef>
                          <a:spcPts val="0"/>
                        </a:spcBef>
                        <a:spcAft>
                          <a:spcPts val="0"/>
                        </a:spcAft>
                        <a:buNone/>
                      </a:pPr>
                      <a:r>
                        <a:rPr lang="en" sz="1100"/>
                        <a:t>Kalyan Venkat</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r h="389850">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c>
                  <a:txBody>
                    <a:bodyPr/>
                    <a:lstStyle/>
                    <a:p>
                      <a:pPr indent="0" lvl="0" marL="0" rtl="0" algn="l">
                        <a:spcBef>
                          <a:spcPts val="0"/>
                        </a:spcBef>
                        <a:spcAft>
                          <a:spcPts val="0"/>
                        </a:spcAft>
                        <a:buNone/>
                      </a:pPr>
                      <a:r>
                        <a:t/>
                      </a:r>
                      <a:endParaRPr sz="1100"/>
                    </a:p>
                  </a:txBody>
                  <a:tcPr marT="63500" marB="63500" marR="63500" marL="63500"/>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460950" y="396372"/>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Maven Pro"/>
                <a:ea typeface="Maven Pro"/>
                <a:cs typeface="Maven Pro"/>
                <a:sym typeface="Maven Pro"/>
              </a:rPr>
              <a:t>Tableau Visualizations</a:t>
            </a:r>
            <a:endParaRPr b="1">
              <a:latin typeface="Maven Pro"/>
              <a:ea typeface="Maven Pro"/>
              <a:cs typeface="Maven Pro"/>
              <a:sym typeface="Maven Pro"/>
            </a:endParaRPr>
          </a:p>
        </p:txBody>
      </p:sp>
      <p:sp>
        <p:nvSpPr>
          <p:cNvPr id="194" name="Google Shape;194;p29"/>
          <p:cNvSpPr txBox="1"/>
          <p:nvPr/>
        </p:nvSpPr>
        <p:spPr>
          <a:xfrm>
            <a:off x="527125" y="1573025"/>
            <a:ext cx="3064500" cy="26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Nunito"/>
                <a:ea typeface="Nunito"/>
                <a:cs typeface="Nunito"/>
                <a:sym typeface="Nunito"/>
              </a:rPr>
              <a:t>This visual representation encapsulates our final goal – the synthesis of raw data into actionable insights. The outcomes of our project align seamlessly with this depiction, showcasing the transformative power of data.</a:t>
            </a:r>
            <a:endParaRPr sz="1700">
              <a:solidFill>
                <a:schemeClr val="lt1"/>
              </a:solidFill>
              <a:latin typeface="Nunito"/>
              <a:ea typeface="Nunito"/>
              <a:cs typeface="Nunito"/>
              <a:sym typeface="Nunito"/>
            </a:endParaRPr>
          </a:p>
        </p:txBody>
      </p:sp>
      <p:sp>
        <p:nvSpPr>
          <p:cNvPr id="195" name="Google Shape;195;p29"/>
          <p:cNvSpPr txBox="1"/>
          <p:nvPr/>
        </p:nvSpPr>
        <p:spPr>
          <a:xfrm>
            <a:off x="3748650" y="1403575"/>
            <a:ext cx="4010100" cy="3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1"/>
              </a:solidFill>
              <a:latin typeface="Roboto"/>
              <a:ea typeface="Roboto"/>
              <a:cs typeface="Roboto"/>
              <a:sym typeface="Roboto"/>
            </a:endParaRPr>
          </a:p>
        </p:txBody>
      </p:sp>
      <p:pic>
        <p:nvPicPr>
          <p:cNvPr id="196" name="Google Shape;196;p29"/>
          <p:cNvPicPr preferRelativeResize="0"/>
          <p:nvPr/>
        </p:nvPicPr>
        <p:blipFill rotWithShape="1">
          <a:blip r:embed="rId3">
            <a:alphaModFix/>
          </a:blip>
          <a:srcRect b="6778" l="14575" r="15616" t="5763"/>
          <a:stretch/>
        </p:blipFill>
        <p:spPr>
          <a:xfrm>
            <a:off x="3949150" y="1133325"/>
            <a:ext cx="5021450" cy="37660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ph type="title"/>
          </p:nvPr>
        </p:nvSpPr>
        <p:spPr>
          <a:xfrm>
            <a:off x="460950" y="3826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Maven Pro"/>
                <a:ea typeface="Maven Pro"/>
                <a:cs typeface="Maven Pro"/>
                <a:sym typeface="Maven Pro"/>
              </a:rPr>
              <a:t>Conclusion</a:t>
            </a:r>
            <a:endParaRPr b="1">
              <a:latin typeface="Maven Pro"/>
              <a:ea typeface="Maven Pro"/>
              <a:cs typeface="Maven Pro"/>
              <a:sym typeface="Maven Pro"/>
            </a:endParaRPr>
          </a:p>
        </p:txBody>
      </p:sp>
      <p:sp>
        <p:nvSpPr>
          <p:cNvPr id="202" name="Google Shape;202;p30"/>
          <p:cNvSpPr txBox="1"/>
          <p:nvPr/>
        </p:nvSpPr>
        <p:spPr>
          <a:xfrm>
            <a:off x="444600" y="1438425"/>
            <a:ext cx="8222100" cy="14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Nunito"/>
                <a:ea typeface="Nunito"/>
                <a:cs typeface="Nunito"/>
                <a:sym typeface="Nunito"/>
              </a:rPr>
              <a:t>In conclusion, our project marks a significant achievement in harnessing the potential of raw datasets. The ER diagram and SQL code we developed lay the foundation for ongoing data-driven decision-making. The insights derived from the data hold the promise of positively impacting managerial strategies.</a:t>
            </a:r>
            <a:endParaRPr sz="1700">
              <a:solidFill>
                <a:schemeClr val="lt1"/>
              </a:solidFill>
              <a:latin typeface="Nunito"/>
              <a:ea typeface="Nunito"/>
              <a:cs typeface="Nunito"/>
              <a:sym typeface="Nuni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1"/>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latin typeface="Maven Pro ExtraBold"/>
                <a:ea typeface="Maven Pro ExtraBold"/>
                <a:cs typeface="Maven Pro ExtraBold"/>
                <a:sym typeface="Maven Pro ExtraBold"/>
              </a:rPr>
              <a:t>Thank you!</a:t>
            </a:r>
            <a:endParaRPr sz="4500">
              <a:latin typeface="Maven Pro ExtraBold"/>
              <a:ea typeface="Maven Pro ExtraBold"/>
              <a:cs typeface="Maven Pro ExtraBold"/>
              <a:sym typeface="Maven Pro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nvSpPr>
        <p:spPr>
          <a:xfrm>
            <a:off x="462050" y="366150"/>
            <a:ext cx="5980500" cy="59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Maven Pro ExtraBold"/>
                <a:ea typeface="Maven Pro ExtraBold"/>
                <a:cs typeface="Maven Pro ExtraBold"/>
                <a:sym typeface="Maven Pro ExtraBold"/>
              </a:rPr>
              <a:t>Table of Contents</a:t>
            </a:r>
            <a:endParaRPr sz="2000">
              <a:solidFill>
                <a:schemeClr val="lt1"/>
              </a:solidFill>
              <a:latin typeface="Maven Pro ExtraBold"/>
              <a:ea typeface="Maven Pro ExtraBold"/>
              <a:cs typeface="Maven Pro ExtraBold"/>
              <a:sym typeface="Maven Pro ExtraBold"/>
            </a:endParaRPr>
          </a:p>
        </p:txBody>
      </p:sp>
      <p:sp>
        <p:nvSpPr>
          <p:cNvPr id="93" name="Google Shape;93;p14"/>
          <p:cNvSpPr txBox="1"/>
          <p:nvPr/>
        </p:nvSpPr>
        <p:spPr>
          <a:xfrm>
            <a:off x="462050" y="1072300"/>
            <a:ext cx="6259200" cy="32865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Overview</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Project Scope</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Dataset</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ER Diagram</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SQL Code Implementation</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Useful Information Extraction</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Accountability Contract</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Tableau Visualizations</a:t>
            </a:r>
            <a:endParaRPr sz="1300">
              <a:solidFill>
                <a:schemeClr val="lt1"/>
              </a:solidFill>
              <a:latin typeface="Nunito"/>
              <a:ea typeface="Nunito"/>
              <a:cs typeface="Nunito"/>
              <a:sym typeface="Nunito"/>
            </a:endParaRPr>
          </a:p>
          <a:p>
            <a:pPr indent="-311150" lvl="0" marL="457200" rtl="0" algn="l">
              <a:spcBef>
                <a:spcPts val="0"/>
              </a:spcBef>
              <a:spcAft>
                <a:spcPts val="0"/>
              </a:spcAft>
              <a:buClr>
                <a:schemeClr val="lt1"/>
              </a:buClr>
              <a:buSzPts val="1300"/>
              <a:buFont typeface="Nunito"/>
              <a:buAutoNum type="arabicPeriod"/>
            </a:pPr>
            <a:r>
              <a:rPr lang="en" sz="1300">
                <a:solidFill>
                  <a:schemeClr val="lt1"/>
                </a:solidFill>
                <a:latin typeface="Nunito"/>
                <a:ea typeface="Nunito"/>
                <a:cs typeface="Nunito"/>
                <a:sym typeface="Nunito"/>
              </a:rPr>
              <a:t>Conclusion</a:t>
            </a:r>
            <a:endParaRPr sz="1300">
              <a:solidFill>
                <a:schemeClr val="lt1"/>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ctrTitle"/>
          </p:nvPr>
        </p:nvSpPr>
        <p:spPr>
          <a:xfrm>
            <a:off x="710650" y="749725"/>
            <a:ext cx="2846100" cy="932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Maven Pro"/>
                <a:ea typeface="Maven Pro"/>
                <a:cs typeface="Maven Pro"/>
                <a:sym typeface="Maven Pro"/>
              </a:rPr>
              <a:t>Overview</a:t>
            </a:r>
            <a:endParaRPr b="1">
              <a:latin typeface="Maven Pro"/>
              <a:ea typeface="Maven Pro"/>
              <a:cs typeface="Maven Pro"/>
              <a:sym typeface="Maven Pro"/>
            </a:endParaRPr>
          </a:p>
        </p:txBody>
      </p:sp>
      <p:sp>
        <p:nvSpPr>
          <p:cNvPr id="99" name="Google Shape;99;p15"/>
          <p:cNvSpPr txBox="1"/>
          <p:nvPr>
            <p:ph idx="1" type="subTitle"/>
          </p:nvPr>
        </p:nvSpPr>
        <p:spPr>
          <a:xfrm>
            <a:off x="789125" y="2131725"/>
            <a:ext cx="7771800" cy="11724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SzPts val="852"/>
              <a:buNone/>
            </a:pPr>
            <a:r>
              <a:rPr lang="en" sz="1340">
                <a:latin typeface="Nunito"/>
                <a:ea typeface="Nunito"/>
                <a:cs typeface="Nunito"/>
                <a:sym typeface="Nunito"/>
              </a:rPr>
              <a:t>Our project focuses on the critical task of working with raw datasets and importing them into a SQL database. The primary objective is to empower decision-makers with valuable insights through the creation of an Entity-Relationship (ER) diagram and the development of SQL code for effective data extraction. We have also created visualization </a:t>
            </a:r>
            <a:r>
              <a:rPr lang="en" sz="1340">
                <a:latin typeface="Nunito"/>
                <a:ea typeface="Nunito"/>
                <a:cs typeface="Nunito"/>
                <a:sym typeface="Nunito"/>
              </a:rPr>
              <a:t>using the tool Tableau for gaining better insights about the data and presenting the results to the stakeholders.</a:t>
            </a:r>
            <a:endParaRPr sz="1340">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ctrTitle"/>
          </p:nvPr>
        </p:nvSpPr>
        <p:spPr>
          <a:xfrm>
            <a:off x="598100" y="1551775"/>
            <a:ext cx="8222100" cy="16824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latin typeface="Maven Pro"/>
                <a:ea typeface="Maven Pro"/>
                <a:cs typeface="Maven Pro"/>
                <a:sym typeface="Maven Pro"/>
              </a:rPr>
              <a:t>Project Scope and Aim</a:t>
            </a:r>
            <a:r>
              <a:rPr b="1" lang="en" sz="4200">
                <a:latin typeface="Maven Pro"/>
                <a:ea typeface="Maven Pro"/>
                <a:cs typeface="Maven Pro"/>
                <a:sym typeface="Maven Pro"/>
              </a:rPr>
              <a:t>:</a:t>
            </a:r>
            <a:r>
              <a:rPr b="1" lang="en" sz="4200"/>
              <a:t> </a:t>
            </a:r>
            <a:endParaRPr b="1" sz="4200"/>
          </a:p>
          <a:p>
            <a:pPr indent="0" lvl="0" marL="0" rtl="0" algn="l">
              <a:spcBef>
                <a:spcPts val="0"/>
              </a:spcBef>
              <a:spcAft>
                <a:spcPts val="0"/>
              </a:spcAft>
              <a:buNone/>
            </a:pPr>
            <a:r>
              <a:t/>
            </a:r>
            <a:endParaRPr b="1" sz="4200"/>
          </a:p>
          <a:p>
            <a:pPr indent="0" lvl="0" marL="0" rtl="0" algn="l">
              <a:lnSpc>
                <a:spcPct val="90000"/>
              </a:lnSpc>
              <a:spcBef>
                <a:spcPts val="0"/>
              </a:spcBef>
              <a:spcAft>
                <a:spcPts val="0"/>
              </a:spcAft>
              <a:buClr>
                <a:srgbClr val="000000"/>
              </a:buClr>
              <a:buSzPct val="58748"/>
              <a:buFont typeface="Arial"/>
              <a:buNone/>
            </a:pPr>
            <a:r>
              <a:rPr b="0" lang="en" sz="1451">
                <a:latin typeface="Nunito"/>
                <a:ea typeface="Nunito"/>
                <a:cs typeface="Nunito"/>
                <a:sym typeface="Nunito"/>
              </a:rPr>
              <a:t>The aim of this project is to work with raw dataset and import them into the SQL Database for Informed managerial decisions. We have modeled a DVD rental store database, featuring things like films, actors, film-actor relationships, and a central inventory table that connects films, stores, and rentals.The scope of our project is defined by the need to transform raw data into actionable information. Our aim is to enable strategic decision-making by creating a robust ER diagram and implementing SQL code to extract meaningful insights from the datasets. For the sake </a:t>
            </a:r>
            <a:r>
              <a:rPr lang="en" sz="1451">
                <a:latin typeface="Nunito"/>
                <a:ea typeface="Nunito"/>
                <a:cs typeface="Nunito"/>
                <a:sym typeface="Nunito"/>
              </a:rPr>
              <a:t>of this project, we have leveraged the database MySQL to perform all kinds of database operations.</a:t>
            </a:r>
            <a:endParaRPr sz="431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Maven Pro"/>
                <a:ea typeface="Maven Pro"/>
                <a:cs typeface="Maven Pro"/>
                <a:sym typeface="Maven Pro"/>
              </a:rPr>
              <a:t>Raw Datasets</a:t>
            </a:r>
            <a:endParaRPr b="1">
              <a:latin typeface="Maven Pro"/>
              <a:ea typeface="Maven Pro"/>
              <a:cs typeface="Maven Pro"/>
              <a:sym typeface="Maven Pro"/>
            </a:endParaRPr>
          </a:p>
        </p:txBody>
      </p:sp>
      <p:sp>
        <p:nvSpPr>
          <p:cNvPr id="110" name="Google Shape;110;p17"/>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a:latin typeface="Nunito"/>
                <a:ea typeface="Nunito"/>
                <a:cs typeface="Nunito"/>
                <a:sym typeface="Nunito"/>
              </a:rPr>
              <a:t>We worked with a DVD rental store dataset which is a centralized database, a collection of data with featuring things like films, actors, film-actor relationships. This data forms the foundation of our project, allowing us to derive valuable insights for managerial decision-making.</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Maven Pro"/>
                <a:ea typeface="Maven Pro"/>
                <a:cs typeface="Maven Pro"/>
                <a:sym typeface="Maven Pro"/>
              </a:rPr>
              <a:t>List of Tables in the Schema</a:t>
            </a:r>
            <a:endParaRPr b="1">
              <a:latin typeface="Maven Pro"/>
              <a:ea typeface="Maven Pro"/>
              <a:cs typeface="Maven Pro"/>
              <a:sym typeface="Maven Pro"/>
            </a:endParaRPr>
          </a:p>
        </p:txBody>
      </p:sp>
      <p:sp>
        <p:nvSpPr>
          <p:cNvPr id="116" name="Google Shape;116;p18"/>
          <p:cNvSpPr txBox="1"/>
          <p:nvPr>
            <p:ph idx="2" type="body"/>
          </p:nvPr>
        </p:nvSpPr>
        <p:spPr>
          <a:xfrm>
            <a:off x="4939500" y="724200"/>
            <a:ext cx="3837000" cy="3538800"/>
          </a:xfrm>
          <a:prstGeom prst="rect">
            <a:avLst/>
          </a:prstGeom>
        </p:spPr>
        <p:txBody>
          <a:bodyPr anchorCtr="0" anchor="t" bIns="91425" lIns="91425" spcFirstLastPara="1" rIns="91425" wrap="square" tIns="91425">
            <a:normAutofit fontScale="70000" lnSpcReduction="20000"/>
          </a:bodyPr>
          <a:lstStyle/>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Actor</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Address</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Category</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City</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Country</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Customer</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Film</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Film_actor</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Film_category</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Film_text</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Inventory</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Language</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Payment</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Rental</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Staff</a:t>
            </a:r>
            <a:endParaRPr>
              <a:latin typeface="Nunito"/>
              <a:ea typeface="Nunito"/>
              <a:cs typeface="Nunito"/>
              <a:sym typeface="Nunito"/>
            </a:endParaRPr>
          </a:p>
          <a:p>
            <a:pPr indent="-320080" lvl="0" marL="457200" rtl="0" algn="l">
              <a:spcBef>
                <a:spcPts val="0"/>
              </a:spcBef>
              <a:spcAft>
                <a:spcPts val="0"/>
              </a:spcAft>
              <a:buSzPct val="114336"/>
              <a:buFont typeface="Nunito"/>
              <a:buAutoNum type="arabicPeriod"/>
            </a:pPr>
            <a:r>
              <a:rPr lang="en">
                <a:latin typeface="Nunito"/>
                <a:ea typeface="Nunito"/>
                <a:cs typeface="Nunito"/>
                <a:sym typeface="Nunito"/>
              </a:rPr>
              <a:t>s</a:t>
            </a:r>
            <a:r>
              <a:rPr lang="en">
                <a:latin typeface="Nunito"/>
                <a:ea typeface="Nunito"/>
                <a:cs typeface="Nunito"/>
                <a:sym typeface="Nunito"/>
              </a:rPr>
              <a:t>tore</a:t>
            </a:r>
            <a:endParaRPr>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Maven Pro"/>
                <a:ea typeface="Maven Pro"/>
                <a:cs typeface="Maven Pro"/>
                <a:sym typeface="Maven Pro"/>
              </a:rPr>
              <a:t>Example of Dataset</a:t>
            </a:r>
            <a:endParaRPr b="1">
              <a:latin typeface="Maven Pro"/>
              <a:ea typeface="Maven Pro"/>
              <a:cs typeface="Maven Pro"/>
              <a:sym typeface="Maven Pro"/>
            </a:endParaRPr>
          </a:p>
        </p:txBody>
      </p:sp>
      <p:sp>
        <p:nvSpPr>
          <p:cNvPr id="122" name="Google Shape;122;p1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latin typeface="Maven Pro"/>
                <a:ea typeface="Maven Pro"/>
                <a:cs typeface="Maven Pro"/>
                <a:sym typeface="Maven Pro"/>
              </a:rPr>
              <a:t>Retrieving</a:t>
            </a:r>
            <a:r>
              <a:rPr b="1" lang="en">
                <a:latin typeface="Maven Pro"/>
                <a:ea typeface="Maven Pro"/>
                <a:cs typeface="Maven Pro"/>
                <a:sym typeface="Maven Pro"/>
              </a:rPr>
              <a:t> data from the “actor” table</a:t>
            </a:r>
            <a:endParaRPr b="1">
              <a:latin typeface="Maven Pro"/>
              <a:ea typeface="Maven Pro"/>
              <a:cs typeface="Maven Pro"/>
              <a:sym typeface="Maven Pro"/>
            </a:endParaRPr>
          </a:p>
        </p:txBody>
      </p:sp>
      <p:sp>
        <p:nvSpPr>
          <p:cNvPr id="123" name="Google Shape;123;p19"/>
          <p:cNvSpPr txBox="1"/>
          <p:nvPr>
            <p:ph idx="2" type="body"/>
          </p:nvPr>
        </p:nvSpPr>
        <p:spPr>
          <a:xfrm>
            <a:off x="4939500" y="724200"/>
            <a:ext cx="3837000" cy="369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4" name="Google Shape;124;p19"/>
          <p:cNvPicPr preferRelativeResize="0"/>
          <p:nvPr/>
        </p:nvPicPr>
        <p:blipFill rotWithShape="1">
          <a:blip r:embed="rId3">
            <a:alphaModFix/>
          </a:blip>
          <a:srcRect b="18976" l="15529" r="26526" t="12884"/>
          <a:stretch/>
        </p:blipFill>
        <p:spPr>
          <a:xfrm>
            <a:off x="4939500" y="724200"/>
            <a:ext cx="3837000" cy="37741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576675" y="104625"/>
            <a:ext cx="8222100" cy="1062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latin typeface="Maven Pro"/>
                <a:ea typeface="Maven Pro"/>
                <a:cs typeface="Maven Pro"/>
                <a:sym typeface="Maven Pro"/>
              </a:rPr>
              <a:t>ER Diagram Creation</a:t>
            </a:r>
            <a:endParaRPr b="1">
              <a:latin typeface="Maven Pro"/>
              <a:ea typeface="Maven Pro"/>
              <a:cs typeface="Maven Pro"/>
              <a:sym typeface="Maven Pro"/>
            </a:endParaRPr>
          </a:p>
          <a:p>
            <a:pPr indent="0" lvl="0" marL="0" rtl="0" algn="l">
              <a:spcBef>
                <a:spcPts val="0"/>
              </a:spcBef>
              <a:spcAft>
                <a:spcPts val="0"/>
              </a:spcAft>
              <a:buNone/>
            </a:pPr>
            <a:r>
              <a:t/>
            </a:r>
            <a:endParaRPr/>
          </a:p>
        </p:txBody>
      </p:sp>
      <p:sp>
        <p:nvSpPr>
          <p:cNvPr id="130" name="Google Shape;130;p20"/>
          <p:cNvSpPr txBox="1"/>
          <p:nvPr/>
        </p:nvSpPr>
        <p:spPr>
          <a:xfrm>
            <a:off x="599600" y="1263450"/>
            <a:ext cx="7869900" cy="29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Nunito"/>
                <a:ea typeface="Nunito"/>
                <a:cs typeface="Nunito"/>
                <a:sym typeface="Nunito"/>
              </a:rPr>
              <a:t>Our project began with the creation of a comprehensive Entity-Relationship (ER) diagram. This diagram visually represents the relationships between entities, their attributes, and the overall structure of the data. The key elements of the ER diagram include the tables, column names and nature of the relationship between entities. Also defined are the </a:t>
            </a:r>
            <a:r>
              <a:rPr lang="en" sz="1800">
                <a:solidFill>
                  <a:schemeClr val="lt1"/>
                </a:solidFill>
                <a:latin typeface="Nunito"/>
                <a:ea typeface="Nunito"/>
                <a:cs typeface="Nunito"/>
                <a:sym typeface="Nunito"/>
              </a:rPr>
              <a:t>constraints</a:t>
            </a:r>
            <a:r>
              <a:rPr lang="en" sz="1800">
                <a:solidFill>
                  <a:schemeClr val="lt1"/>
                </a:solidFill>
                <a:latin typeface="Nunito"/>
                <a:ea typeface="Nunito"/>
                <a:cs typeface="Nunito"/>
                <a:sym typeface="Nunito"/>
              </a:rPr>
              <a:t> on each table which help in </a:t>
            </a:r>
            <a:r>
              <a:rPr lang="en" sz="1800">
                <a:solidFill>
                  <a:schemeClr val="lt1"/>
                </a:solidFill>
                <a:latin typeface="Nunito"/>
                <a:ea typeface="Nunito"/>
                <a:cs typeface="Nunito"/>
                <a:sym typeface="Nunito"/>
              </a:rPr>
              <a:t>maintaining</a:t>
            </a:r>
            <a:r>
              <a:rPr lang="en" sz="1800">
                <a:solidFill>
                  <a:schemeClr val="lt1"/>
                </a:solidFill>
                <a:latin typeface="Nunito"/>
                <a:ea typeface="Nunito"/>
                <a:cs typeface="Nunito"/>
                <a:sym typeface="Nunito"/>
              </a:rPr>
              <a:t> database consistency and integrity.</a:t>
            </a:r>
            <a:endParaRPr sz="1800">
              <a:solidFill>
                <a:schemeClr val="lt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ph type="title"/>
          </p:nvPr>
        </p:nvSpPr>
        <p:spPr>
          <a:xfrm>
            <a:off x="242000" y="1643975"/>
            <a:ext cx="3428700" cy="137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Maven Pro"/>
                <a:ea typeface="Maven Pro"/>
                <a:cs typeface="Maven Pro"/>
                <a:sym typeface="Maven Pro"/>
              </a:rPr>
              <a:t>ER Diagram of the </a:t>
            </a:r>
            <a:r>
              <a:rPr b="1" lang="en">
                <a:latin typeface="Maven Pro"/>
                <a:ea typeface="Maven Pro"/>
                <a:cs typeface="Maven Pro"/>
                <a:sym typeface="Maven Pro"/>
              </a:rPr>
              <a:t>Data Model</a:t>
            </a:r>
            <a:endParaRPr b="1">
              <a:latin typeface="Maven Pro"/>
              <a:ea typeface="Maven Pro"/>
              <a:cs typeface="Maven Pro"/>
              <a:sym typeface="Maven Pro"/>
            </a:endParaRPr>
          </a:p>
        </p:txBody>
      </p:sp>
      <p:pic>
        <p:nvPicPr>
          <p:cNvPr id="136" name="Google Shape;136;p21"/>
          <p:cNvPicPr preferRelativeResize="0"/>
          <p:nvPr/>
        </p:nvPicPr>
        <p:blipFill rotWithShape="1">
          <a:blip r:embed="rId3">
            <a:alphaModFix/>
          </a:blip>
          <a:srcRect b="0" l="0" r="0" t="0"/>
          <a:stretch/>
        </p:blipFill>
        <p:spPr>
          <a:xfrm>
            <a:off x="3670700" y="70800"/>
            <a:ext cx="5074831" cy="50018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